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5" r:id="rId18"/>
    <p:sldId id="276" r:id="rId19"/>
    <p:sldId id="277" r:id="rId20"/>
    <p:sldId id="278" r:id="rId21"/>
    <p:sldId id="271" r:id="rId22"/>
    <p:sldId id="274" r:id="rId23"/>
    <p:sldId id="273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4"/>
    <p:restoredTop sz="93692"/>
  </p:normalViewPr>
  <p:slideViewPr>
    <p:cSldViewPr snapToGrid="0" snapToObjects="1">
      <p:cViewPr varScale="1">
        <p:scale>
          <a:sx n="71" d="100"/>
          <a:sy n="71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66C9-4797-824C-881F-1508EC76E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Iranian Jews in the Twentieth Century: Between Iranian Nationalism, Communism, and Zionism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7FCB3-887E-DC45-88CF-B091B7CD0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Lior Sternfeld</a:t>
            </a:r>
          </a:p>
          <a:p>
            <a:r>
              <a:rPr lang="en-US" dirty="0"/>
              <a:t>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6615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6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94F44-4567-7347-BD3C-B59BE3C2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Egypt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105 results</a:t>
            </a:r>
          </a:p>
        </p:txBody>
      </p:sp>
      <p:pic>
        <p:nvPicPr>
          <p:cNvPr id="7" name="Content Placeholder 3" descr="Screen Shot 2016-09-02 at 4.20.26 PM.png">
            <a:extLst>
              <a:ext uri="{FF2B5EF4-FFF2-40B4-BE49-F238E27FC236}">
                <a16:creationId xmlns:a16="http://schemas.microsoft.com/office/drawing/2014/main" id="{D1AA8A6E-E16F-374C-AFBA-0DEB99F31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F833E5-FECE-4A9F-8FAA-0291D95CC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46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E5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7332C-52A5-554D-BC83-DC7A19F1C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Iraq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122 results</a:t>
            </a:r>
          </a:p>
        </p:txBody>
      </p:sp>
      <p:pic>
        <p:nvPicPr>
          <p:cNvPr id="7" name="Content Placeholder 3" descr="Screen Shot 2016-09-02 at 4.20.53 PM (2).png">
            <a:extLst>
              <a:ext uri="{FF2B5EF4-FFF2-40B4-BE49-F238E27FC236}">
                <a16:creationId xmlns:a16="http://schemas.microsoft.com/office/drawing/2014/main" id="{2E1B9226-42B7-DE4B-AEF4-39BCBA94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149013-4C3E-4E97-B06B-C187A98E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2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5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0636D-4C71-F148-B3C1-3F212194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United States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1503 results</a:t>
            </a:r>
          </a:p>
        </p:txBody>
      </p:sp>
      <p:pic>
        <p:nvPicPr>
          <p:cNvPr id="7" name="Content Placeholder 3" descr="Screen Shot 2016-09-02 at 4.21.37 PM.png">
            <a:extLst>
              <a:ext uri="{FF2B5EF4-FFF2-40B4-BE49-F238E27FC236}">
                <a16:creationId xmlns:a16="http://schemas.microsoft.com/office/drawing/2014/main" id="{2F83F8B2-F8A5-C044-9059-BB3DD1B2B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9B380C-9FA5-4221-98A9-CDB4E940C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0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98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40CD3-DC1B-DF4D-A97B-4EE8A943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China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154 results</a:t>
            </a:r>
          </a:p>
        </p:txBody>
      </p:sp>
      <p:pic>
        <p:nvPicPr>
          <p:cNvPr id="7" name="Content Placeholder 3" descr="Screen Shot 2016-09-02 at 4.22.45 PM.png">
            <a:extLst>
              <a:ext uri="{FF2B5EF4-FFF2-40B4-BE49-F238E27FC236}">
                <a16:creationId xmlns:a16="http://schemas.microsoft.com/office/drawing/2014/main" id="{E8D96D14-003C-5B49-BFE7-965E3874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BD59BD-2E6D-4D57-81CC-B5D9C099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75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0C2DF-3D30-AA49-B326-0B24ABA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Germany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2794 results</a:t>
            </a:r>
          </a:p>
        </p:txBody>
      </p:sp>
      <p:pic>
        <p:nvPicPr>
          <p:cNvPr id="7" name="Content Placeholder 3" descr="Screen Shot 2016-09-13 at 4.18.58 PM.png">
            <a:extLst>
              <a:ext uri="{FF2B5EF4-FFF2-40B4-BE49-F238E27FC236}">
                <a16:creationId xmlns:a16="http://schemas.microsoft.com/office/drawing/2014/main" id="{97075CB0-45AC-214D-95F4-AB3C9EA06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B4FAB4-828B-46DA-A121-C7A65EB04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73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87872-2D3D-D843-95CA-89753913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Shmuel Haim </a:t>
            </a:r>
            <a:br>
              <a:rPr lang="en-US" dirty="0"/>
            </a:br>
            <a:r>
              <a:rPr lang="en-US" dirty="0"/>
              <a:t>(1891-1931)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17CFAF2-3955-6844-84FD-E76733A9C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03" r="1" b="3405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742B1E-FE3D-4DE4-9EDA-B161059BF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Source: Habib Levy, Comprehensive History of the Jews of Iran: The Outset of the Diaspora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34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8A9E1-0EE8-0D4A-A765-D2BD34D6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Ha-</a:t>
            </a:r>
            <a:r>
              <a:rPr lang="en-US" dirty="0" err="1">
                <a:solidFill>
                  <a:srgbClr val="FFFFFF"/>
                </a:solidFill>
              </a:rPr>
              <a:t>Hayyim</a:t>
            </a:r>
            <a:r>
              <a:rPr lang="en-US" dirty="0">
                <a:solidFill>
                  <a:srgbClr val="FFFFFF"/>
                </a:solidFill>
              </a:rPr>
              <a:t> (Life)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5F1C978-F7BE-D146-BA69-EEDE697D2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8" r="1" b="1647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7A38E8-A621-4C0C-846F-0472CEA56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8-01878-0000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" r="19040"/>
          <a:stretch/>
        </p:blipFill>
        <p:spPr>
          <a:xfrm rot="16200000">
            <a:off x="3224446" y="1880705"/>
            <a:ext cx="5463412" cy="3508978"/>
          </a:xfrm>
        </p:spPr>
      </p:pic>
    </p:spTree>
    <p:extLst>
      <p:ext uri="{BB962C8B-B14F-4D97-AF65-F5344CB8AC3E}">
        <p14:creationId xmlns:p14="http://schemas.microsoft.com/office/powerpoint/2010/main" val="362275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-06919-0000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4" r="-11034"/>
          <a:stretch/>
        </p:blipFill>
        <p:spPr>
          <a:xfrm rot="5400000">
            <a:off x="2743206" y="2499366"/>
            <a:ext cx="6000267" cy="3934600"/>
          </a:xfrm>
        </p:spPr>
      </p:pic>
    </p:spTree>
    <p:extLst>
      <p:ext uri="{BB962C8B-B14F-4D97-AF65-F5344CB8AC3E}">
        <p14:creationId xmlns:p14="http://schemas.microsoft.com/office/powerpoint/2010/main" val="131861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Jalal Al-e Ahmad (1923-1969)</a:t>
            </a:r>
          </a:p>
        </p:txBody>
      </p:sp>
      <p:pic>
        <p:nvPicPr>
          <p:cNvPr id="4" name="Content Placeholder 3" descr="al_ahmad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85" r="-778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92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2AD2-7FA5-B544-BCD0-20D4A283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E786FD-7329-D347-9679-BC248807D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D3F7DA4-F27D-A243-9AAC-F3717EEF1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6210298" y="640080"/>
            <a:ext cx="377366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07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Taken from the Guest book at Kibbutz </a:t>
            </a:r>
            <a:r>
              <a:rPr lang="en-US" sz="2400" dirty="0" err="1"/>
              <a:t>Ayelet</a:t>
            </a:r>
            <a:r>
              <a:rPr lang="en-US" sz="2400" dirty="0"/>
              <a:t> Ha-</a:t>
            </a:r>
            <a:r>
              <a:rPr lang="en-US" sz="2400" dirty="0" err="1"/>
              <a:t>Shahar</a:t>
            </a:r>
            <a:r>
              <a:rPr lang="en-US" sz="2400" dirty="0"/>
              <a:t> (1963)</a:t>
            </a:r>
          </a:p>
        </p:txBody>
      </p:sp>
      <p:pic>
        <p:nvPicPr>
          <p:cNvPr id="4" name="Content Placeholder 3" descr="Al-e Ahmad Isra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08" b="-23908"/>
          <a:stretch>
            <a:fillRect/>
          </a:stretch>
        </p:blipFill>
        <p:spPr>
          <a:xfrm>
            <a:off x="2567493" y="1524917"/>
            <a:ext cx="6777317" cy="3508977"/>
          </a:xfrm>
        </p:spPr>
      </p:pic>
      <p:sp>
        <p:nvSpPr>
          <p:cNvPr id="5" name="Rectangle 4"/>
          <p:cNvSpPr/>
          <p:nvPr/>
        </p:nvSpPr>
        <p:spPr>
          <a:xfrm>
            <a:off x="2331814" y="4018230"/>
            <a:ext cx="7611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Regardless of the hospitality, I saw here people I have never expected to meet. Learned people, understanding and open-minded. In a sense, they are implementing Plato. Honestly speaking, I always identified Israel with the Kibbutz, and now I understand why.”</a:t>
            </a:r>
          </a:p>
          <a:p>
            <a:r>
              <a:rPr lang="en-US" dirty="0" err="1"/>
              <a:t>Daneshvar</a:t>
            </a:r>
            <a:r>
              <a:rPr lang="en-US" dirty="0"/>
              <a:t>: “As I see it the Kibbutz is the answer to the problem of all the countries, including our own.”</a:t>
            </a:r>
          </a:p>
        </p:txBody>
      </p:sp>
    </p:spTree>
    <p:extLst>
      <p:ext uri="{BB962C8B-B14F-4D97-AF65-F5344CB8AC3E}">
        <p14:creationId xmlns:p14="http://schemas.microsoft.com/office/powerpoint/2010/main" val="1155785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Qiblah</a:t>
            </a:r>
            <a:r>
              <a:rPr lang="en-US" sz="2400" dirty="0"/>
              <a:t> (from Encyclopedia Britannica)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Qiblah</a:t>
            </a:r>
            <a:r>
              <a:rPr lang="en-US" b="1" dirty="0">
                <a:solidFill>
                  <a:schemeClr val="tx1"/>
                </a:solidFill>
              </a:rPr>
              <a:t>: The Direction of the Sacred Shrine of the </a:t>
            </a:r>
            <a:r>
              <a:rPr lang="en-US" b="1" dirty="0" err="1">
                <a:solidFill>
                  <a:schemeClr val="tx1"/>
                </a:solidFill>
              </a:rPr>
              <a:t>Ka’bah</a:t>
            </a:r>
            <a:r>
              <a:rPr lang="en-US" b="1" dirty="0">
                <a:solidFill>
                  <a:schemeClr val="tx1"/>
                </a:solidFill>
              </a:rPr>
              <a:t> in Mecca, Saudi-Arabia, toward which Muslim turn five times each day when performing the </a:t>
            </a:r>
            <a:r>
              <a:rPr lang="en-US" b="1" dirty="0" err="1">
                <a:solidFill>
                  <a:schemeClr val="tx1"/>
                </a:solidFill>
              </a:rPr>
              <a:t>Salat</a:t>
            </a:r>
            <a:r>
              <a:rPr lang="en-US" b="1" dirty="0">
                <a:solidFill>
                  <a:schemeClr val="tx1"/>
                </a:solidFill>
              </a:rPr>
              <a:t> (daily ritual prayer)</a:t>
            </a:r>
          </a:p>
        </p:txBody>
      </p:sp>
    </p:spTree>
    <p:extLst>
      <p:ext uri="{BB962C8B-B14F-4D97-AF65-F5344CB8AC3E}">
        <p14:creationId xmlns:p14="http://schemas.microsoft.com/office/powerpoint/2010/main" val="4071775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Tamuz</a:t>
            </a:r>
            <a:endParaRPr lang="en-US" dirty="0"/>
          </a:p>
        </p:txBody>
      </p:sp>
      <p:pic>
        <p:nvPicPr>
          <p:cNvPr id="4" name="Content Placeholder 3" descr="IMG_115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78" r="-90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55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Anti-Shah demonstrations/ Jewish protest</a:t>
            </a:r>
          </a:p>
        </p:txBody>
      </p:sp>
      <p:pic>
        <p:nvPicPr>
          <p:cNvPr id="4" name="Content Placeholder 3" descr="IMG_1262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7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485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Sapir Hospital: Love Thy Neighbor As Yourself</a:t>
            </a:r>
          </a:p>
        </p:txBody>
      </p:sp>
      <p:pic>
        <p:nvPicPr>
          <p:cNvPr id="6" name="Content Placeholder 5" descr="Sapir0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6" b="19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602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9F0E-D69E-E343-8143-2577CE14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Jews live in Iran </a:t>
            </a:r>
            <a:r>
              <a:rPr lang="en-US"/>
              <a:t>in 2018? </a:t>
            </a:r>
            <a:r>
              <a:rPr lang="en-US" dirty="0"/>
              <a:t>(out of 80 Million)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EE95-ACC6-024F-B86E-CC5F6C7C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80,000-100,000</a:t>
            </a:r>
          </a:p>
          <a:p>
            <a:r>
              <a:rPr lang="en-US" dirty="0"/>
              <a:t>B. less than 2,000</a:t>
            </a:r>
          </a:p>
          <a:p>
            <a:r>
              <a:rPr lang="en-US" dirty="0"/>
              <a:t>C. 20,000-35,000</a:t>
            </a:r>
          </a:p>
          <a:p>
            <a:r>
              <a:rPr lang="en-US" dirty="0"/>
              <a:t>D. more than 100,000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0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9A15-DDE0-0246-ABB1-CD411574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sz="5400" dirty="0"/>
              <a:t>Meir Gal</a:t>
            </a:r>
            <a:br>
              <a:rPr lang="en-US" sz="5400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5D81DB-5E19-43CA-9256-4D8C8F7F3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en-US" sz="3200" i="1" dirty="0"/>
              <a:t>9 out of 400: The West and the Rest</a:t>
            </a:r>
            <a:endParaRPr lang="en-US" sz="3200" dirty="0"/>
          </a:p>
        </p:txBody>
      </p:sp>
      <p:pic>
        <p:nvPicPr>
          <p:cNvPr id="7" name="Content Placeholder 3" descr="nine out of four hundred the west and the rest 1997.jpg">
            <a:extLst>
              <a:ext uri="{FF2B5EF4-FFF2-40B4-BE49-F238E27FC236}">
                <a16:creationId xmlns:a16="http://schemas.microsoft.com/office/drawing/2014/main" id="{8BEEF3DA-2D5D-3440-9A76-41F9E5620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3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92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FD9FC-6BD5-4442-9D4D-1B795380E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Iran History 20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31 results</a:t>
            </a:r>
          </a:p>
        </p:txBody>
      </p:sp>
      <p:pic>
        <p:nvPicPr>
          <p:cNvPr id="7" name="Content Placeholder 3" descr="Screen Shot 2016-09-02 at 4.11.33 PM.png">
            <a:extLst>
              <a:ext uri="{FF2B5EF4-FFF2-40B4-BE49-F238E27FC236}">
                <a16:creationId xmlns:a16="http://schemas.microsoft.com/office/drawing/2014/main" id="{8B370C18-CDCC-6D41-8FCA-7AC2FBD4E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9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5F4B12-892B-4A3E-91CC-F842E7765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1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17690-48C0-3147-BD4D-42294B7F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4F5B-0213-C947-8931-4A26904B8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r>
              <a:rPr lang="en-US" sz="1600" dirty="0"/>
              <a:t>Family albums, VHS home videos, M.A. Theses, Judeo-Persian literature</a:t>
            </a:r>
          </a:p>
        </p:txBody>
      </p:sp>
      <p:pic>
        <p:nvPicPr>
          <p:cNvPr id="4" name="Content Placeholder 3" descr="Screen Shot 2016-09-02 at 4.11.33 PM.png">
            <a:extLst>
              <a:ext uri="{FF2B5EF4-FFF2-40B4-BE49-F238E27FC236}">
                <a16:creationId xmlns:a16="http://schemas.microsoft.com/office/drawing/2014/main" id="{16DDC804-7AEF-2745-856B-87FBF57A7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5" r="-7465"/>
          <a:stretch>
            <a:fillRect/>
          </a:stretch>
        </p:blipFill>
        <p:spPr>
          <a:xfrm>
            <a:off x="4642342" y="1640434"/>
            <a:ext cx="6909577" cy="35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A6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58E70-4F42-F74F-9264-0D21856D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3" descr="Screen Shot 2016-09-02 at 4.08.04 PM.png">
            <a:extLst>
              <a:ext uri="{FF2B5EF4-FFF2-40B4-BE49-F238E27FC236}">
                <a16:creationId xmlns:a16="http://schemas.microsoft.com/office/drawing/2014/main" id="{59695BD1-0C22-B445-8410-34575043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r="1" b="1038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D9619-32C0-4698-BEE0-2AAA14A77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85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41CE8-5AA5-9A4C-A041-D0E0F6CE4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Iran History 19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Century”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10 results</a:t>
            </a:r>
          </a:p>
        </p:txBody>
      </p:sp>
      <p:pic>
        <p:nvPicPr>
          <p:cNvPr id="4" name="Content Placeholder 3" descr="Screen Shot 2016-09-02 at 4.16.21 PM.png">
            <a:extLst>
              <a:ext uri="{FF2B5EF4-FFF2-40B4-BE49-F238E27FC236}">
                <a16:creationId xmlns:a16="http://schemas.microsoft.com/office/drawing/2014/main" id="{26E60095-9F52-1B48-9BBC-561DAE875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921A1-4B30-CD44-AC8F-9FC1301E8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7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3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66354-E653-884D-B905-98356743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Searching “Jews Iran History”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390 results</a:t>
            </a:r>
          </a:p>
        </p:txBody>
      </p:sp>
      <p:pic>
        <p:nvPicPr>
          <p:cNvPr id="7" name="Content Placeholder 3" descr="Screen Shot 2016-09-02 at 4.18.57 PM (2).png">
            <a:extLst>
              <a:ext uri="{FF2B5EF4-FFF2-40B4-BE49-F238E27FC236}">
                <a16:creationId xmlns:a16="http://schemas.microsoft.com/office/drawing/2014/main" id="{E46970CC-DD48-8448-8F68-161D0C550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3DD26C-4E0D-4374-AB8D-9E0E4B984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39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309</Words>
  <Application>Microsoft Macintosh PowerPoint</Application>
  <PresentationFormat>Widescreen</PresentationFormat>
  <Paragraphs>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 Cen MT</vt:lpstr>
      <vt:lpstr>Tw Cen MT Condensed</vt:lpstr>
      <vt:lpstr>Wingdings 3</vt:lpstr>
      <vt:lpstr>Integral</vt:lpstr>
      <vt:lpstr>Iranian Jews in the Twentieth Century: Between Iranian Nationalism, Communism, and Zionism</vt:lpstr>
      <vt:lpstr>PowerPoint Presentation</vt:lpstr>
      <vt:lpstr>How many Jews live in Iran in 2018? (out of 80 Million)</vt:lpstr>
      <vt:lpstr>Meir Gal </vt:lpstr>
      <vt:lpstr>Searching “Jews Iran History 20th Century” 31 results</vt:lpstr>
      <vt:lpstr>PowerPoint Presentation</vt:lpstr>
      <vt:lpstr>PowerPoint Presentation</vt:lpstr>
      <vt:lpstr>Searching “Jews Iran History 19th Century” 10 results</vt:lpstr>
      <vt:lpstr>Searching “Jews Iran History” 390 results</vt:lpstr>
      <vt:lpstr>Searching “Jews Egypt History 20th Century” 105 results</vt:lpstr>
      <vt:lpstr>Searching “Jews Iraq History 20th Century” 122 results</vt:lpstr>
      <vt:lpstr>Searching “Jews United States History 20th Century” 1503 results</vt:lpstr>
      <vt:lpstr>Searching “Jews China History 20th Century” 154 results</vt:lpstr>
      <vt:lpstr>Searching “Jews Germany History 20th Century” 2794 results</vt:lpstr>
      <vt:lpstr>Shmuel Haim  (1891-1931)</vt:lpstr>
      <vt:lpstr>Ha-Hayyim (Life)</vt:lpstr>
      <vt:lpstr>PowerPoint Presentation</vt:lpstr>
      <vt:lpstr>PowerPoint Presentation</vt:lpstr>
      <vt:lpstr>Jalal Al-e Ahmad (1923-1969)</vt:lpstr>
      <vt:lpstr>Taken from the Guest book at Kibbutz Ayelet Ha-Shahar (1963)</vt:lpstr>
      <vt:lpstr>Qiblah (from Encyclopedia Britannica)</vt:lpstr>
      <vt:lpstr>Tamuz</vt:lpstr>
      <vt:lpstr>Anti-Shah demonstrations/ Jewish protest</vt:lpstr>
      <vt:lpstr>Sapir Hospital: Love Thy Neighbor As Yourself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Iranian Jews in the Twentieth Century: Between Iranian Nationalism, Communism, and Zionism</dc:title>
  <dc:creator>sternfeld.lior@gmail.com</dc:creator>
  <cp:lastModifiedBy>Lior Sternfeld</cp:lastModifiedBy>
  <cp:revision>3</cp:revision>
  <dcterms:created xsi:type="dcterms:W3CDTF">2018-10-23T21:23:05Z</dcterms:created>
  <dcterms:modified xsi:type="dcterms:W3CDTF">2018-12-12T15:22:18Z</dcterms:modified>
</cp:coreProperties>
</file>